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8" r:id="rId4"/>
    <p:sldId id="259" r:id="rId5"/>
    <p:sldId id="27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3" autoAdjust="0"/>
    <p:restoredTop sz="94650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50800" dir="5400000" algn="ctr" rotWithShape="0">
                <a:srgbClr val="FF0000"/>
              </a:outerShdw>
            </a:effectLst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axId val="60324480"/>
        <c:axId val="60338560"/>
      </c:barChart>
      <c:catAx>
        <c:axId val="60324480"/>
        <c:scaling>
          <c:orientation val="minMax"/>
        </c:scaling>
        <c:axPos val="b"/>
        <c:numFmt formatCode="General" sourceLinked="1"/>
        <c:tickLblPos val="nextTo"/>
        <c:crossAx val="60338560"/>
        <c:crosses val="autoZero"/>
        <c:auto val="1"/>
        <c:lblAlgn val="ctr"/>
        <c:lblOffset val="100"/>
      </c:catAx>
      <c:valAx>
        <c:axId val="60338560"/>
        <c:scaling>
          <c:orientation val="minMax"/>
        </c:scaling>
        <c:axPos val="l"/>
        <c:majorGridlines/>
        <c:numFmt formatCode="General" sourceLinked="1"/>
        <c:tickLblPos val="nextTo"/>
        <c:crossAx val="60324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7BD1CD-B2CE-479E-B141-A334212ED040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BB879E-7F12-4D2C-AD72-DEC833B9F6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43852" cy="21558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i="1" dirty="0" smtClean="0"/>
              <a:t>Формирование правил поведения ребенка в быту и на улице</a:t>
            </a:r>
            <a:endParaRPr lang="ru-RU" i="1" dirty="0"/>
          </a:p>
        </p:txBody>
      </p:sp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9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038600" cy="2972470"/>
          </a:xfrm>
        </p:spPr>
      </p:pic>
      <p:pic>
        <p:nvPicPr>
          <p:cNvPr id="6" name="Содержимое 5" descr="DSCF1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4038600" cy="30289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1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86676" cy="546500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F1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4381531" cy="3286148"/>
          </a:xfrm>
        </p:spPr>
      </p:pic>
      <p:pic>
        <p:nvPicPr>
          <p:cNvPr id="10" name="Содержимое 9" descr="novyiyrisunok-10-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214686"/>
            <a:ext cx="4309454" cy="3102288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488" y="1714488"/>
            <a:ext cx="2928958" cy="2857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Формы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работы с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родителями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261376">
            <a:off x="4541707" y="72300"/>
            <a:ext cx="1516201" cy="17055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Соб-ра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6215074" y="2000240"/>
            <a:ext cx="1643074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Ан- </a:t>
            </a:r>
            <a:r>
              <a:rPr lang="ru-RU" dirty="0" err="1" smtClean="0">
                <a:solidFill>
                  <a:schemeClr val="tx1"/>
                </a:solidFill>
              </a:rPr>
              <a:t>кети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рова-ние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9330894">
            <a:off x="4567145" y="4585177"/>
            <a:ext cx="1733777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Инд. </a:t>
            </a:r>
            <a:r>
              <a:rPr lang="ru-RU" dirty="0" err="1" smtClean="0">
                <a:solidFill>
                  <a:schemeClr val="tx1"/>
                </a:solidFill>
              </a:rPr>
              <a:t>бесе-ды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8704365">
            <a:off x="1274203" y="323471"/>
            <a:ext cx="1827063" cy="230556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Офор-мле-ние</a:t>
            </a:r>
            <a:r>
              <a:rPr lang="ru-RU" dirty="0" smtClean="0">
                <a:solidFill>
                  <a:schemeClr val="tx1"/>
                </a:solidFill>
              </a:rPr>
              <a:t>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4223146">
            <a:off x="1134104" y="3621850"/>
            <a:ext cx="1664214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Кон- </a:t>
            </a:r>
            <a:r>
              <a:rPr lang="ru-RU" dirty="0" err="1" smtClean="0">
                <a:solidFill>
                  <a:schemeClr val="tx1"/>
                </a:solidFill>
              </a:rPr>
              <a:t>сультации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354925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Консультации:</a:t>
            </a:r>
          </a:p>
          <a:p>
            <a:r>
              <a:rPr lang="ru-RU" sz="1600" b="1" dirty="0" smtClean="0"/>
              <a:t> Опасности и правила поведения в опасных ситуациях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Родителям о правилах дорожного движения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Перечень некоторых необходимых рекомендаций для родителей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Предотвращение несчастных случаев.</a:t>
            </a:r>
            <a:endParaRPr lang="ru-RU" sz="1600" b="1" dirty="0" smtClean="0"/>
          </a:p>
          <a:p>
            <a:r>
              <a:rPr lang="ru-RU" sz="1600" b="1" dirty="0" smtClean="0"/>
              <a:t>Безопасность </a:t>
            </a:r>
            <a:r>
              <a:rPr lang="ru-RU" sz="1600" b="1" dirty="0" smtClean="0"/>
              <a:t>в Вашем доме. </a:t>
            </a:r>
            <a:endParaRPr lang="ru-RU" sz="1600" b="1" dirty="0" smtClean="0"/>
          </a:p>
          <a:p>
            <a:r>
              <a:rPr lang="ru-RU" sz="1600" b="1" dirty="0" smtClean="0"/>
              <a:t>"Каждый маленький ребенок должен знать это с пеленок". </a:t>
            </a:r>
            <a:endParaRPr lang="ru-RU" sz="1600" b="1" dirty="0" smtClean="0"/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Отравление ядовитыми грибами.</a:t>
            </a:r>
            <a:endParaRPr lang="ru-RU" sz="1600" b="1" dirty="0" smtClean="0"/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Отравление ядовитыми растениями.</a:t>
            </a:r>
          </a:p>
          <a:p>
            <a:r>
              <a:rPr lang="ru-RU" sz="1600" b="1" dirty="0" smtClean="0"/>
              <a:t>Безопасность детей на городских улицах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"Пожарным можешь ты не </a:t>
            </a:r>
            <a:r>
              <a:rPr lang="ru-RU" sz="1600" b="1" dirty="0" smtClean="0"/>
              <a:t>быть" </a:t>
            </a:r>
          </a:p>
          <a:p>
            <a:r>
              <a:rPr lang="ru-RU" sz="1600" b="1" dirty="0" smtClean="0"/>
              <a:t>«Юные пожарные спешат на помощь</a:t>
            </a:r>
            <a:r>
              <a:rPr lang="ru-RU" sz="1600" b="1" dirty="0" smtClean="0"/>
              <a:t>».</a:t>
            </a:r>
          </a:p>
          <a:p>
            <a:r>
              <a:rPr lang="ru-RU" sz="1600" b="1" dirty="0" smtClean="0"/>
              <a:t>«За безопасность дорожного движения!»</a:t>
            </a:r>
          </a:p>
        </p:txBody>
      </p:sp>
      <p:pic>
        <p:nvPicPr>
          <p:cNvPr id="5" name="Содержимое 4" descr="ar11810076370118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500174"/>
            <a:ext cx="4069304" cy="371477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Опыт безопасного поведения в быту детей дошкольного возраста</a:t>
            </a:r>
          </a:p>
          <a:p>
            <a:pPr>
              <a:buNone/>
            </a:pPr>
            <a:r>
              <a:rPr lang="ru-RU" dirty="0" smtClean="0"/>
              <a:t>формируется успешно, если: </a:t>
            </a:r>
            <a:br>
              <a:rPr lang="ru-RU" dirty="0" smtClean="0"/>
            </a:br>
            <a:r>
              <a:rPr lang="ru-RU" dirty="0" smtClean="0"/>
              <a:t>- содержание знаний и умений безопасного поведения сгруппировано по видам опасностей в быту и осваивается в заданной последовательности; </a:t>
            </a:r>
            <a:br>
              <a:rPr lang="ru-RU" dirty="0" smtClean="0"/>
            </a:br>
            <a:r>
              <a:rPr lang="ru-RU" dirty="0" smtClean="0"/>
              <a:t>- обеспечивается поэтапное освоение доступных детям знаний и умений безопасного поведения в быту, при активной позиции ребенка; </a:t>
            </a:r>
            <a:br>
              <a:rPr lang="ru-RU" dirty="0" smtClean="0"/>
            </a:br>
            <a:r>
              <a:rPr lang="ru-RU" dirty="0" smtClean="0"/>
              <a:t>- в воспитательно-образовательном процессе ДОУ широко используется ситуативно-имитационное моделирование как метод закрепления знаний о правилах безопасного поведения и формирования соответствующих умений в ведущем виде детской деятельности; </a:t>
            </a:r>
            <a:br>
              <a:rPr lang="ru-RU" dirty="0" smtClean="0"/>
            </a:br>
            <a:r>
              <a:rPr lang="ru-RU" dirty="0" smtClean="0"/>
              <a:t>- педагоги и родители осознают необходимость целенаправленной деятельности в данном направлении и осуществляют ее в тесном сотрудничестве. </a:t>
            </a:r>
            <a:endParaRPr lang="ru-RU" dirty="0"/>
          </a:p>
        </p:txBody>
      </p:sp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/>
              <a:t> «</a:t>
            </a:r>
            <a:r>
              <a:rPr lang="ru-RU" sz="4400" i="1" dirty="0"/>
              <a:t>Жизнь - это то, что люди больше всего стремятся сохранить и меньше всего берегут»</a:t>
            </a:r>
          </a:p>
          <a:p>
            <a:pPr>
              <a:buNone/>
            </a:pPr>
            <a:r>
              <a:rPr lang="ru-RU" sz="4400" i="1" dirty="0" smtClean="0"/>
              <a:t>                                   Ж</a:t>
            </a:r>
            <a:r>
              <a:rPr lang="ru-RU" sz="4400" i="1" dirty="0"/>
              <a:t>. Лабрюйер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4143380"/>
            <a:ext cx="7643866" cy="207170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dirty="0" smtClean="0"/>
              <a:t>ЗАДАЧИ:   </a:t>
            </a:r>
          </a:p>
          <a:p>
            <a:pPr defTabSz="1970088"/>
            <a:r>
              <a:rPr lang="ru-RU" sz="4400" b="1" dirty="0" smtClean="0"/>
              <a:t>Изучение и освоение основ поведения ребенка, обеспечивающего безопасное существование;</a:t>
            </a:r>
          </a:p>
          <a:p>
            <a:r>
              <a:rPr lang="ru-RU" sz="4400" b="1" dirty="0" smtClean="0"/>
              <a:t>Формирование у детей навыков и умений предвидения опасных ситуаций и умения их избежать;</a:t>
            </a:r>
          </a:p>
          <a:p>
            <a:r>
              <a:rPr lang="ru-RU" sz="4400" b="1" dirty="0" smtClean="0"/>
              <a:t>Воспитание сознательного выполнения правил поведения в быту и на улице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214290"/>
            <a:ext cx="7901014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Опытом безопасного поведения занимались Н.А.Андреев, Ц.Васильева, Е.Н.Ермакова, М.А.Котик, Ю.Н.Мотин, Е.В.Нисковская, Я.Палкевич, О.Н.Русак, П.Статмэн, В.И.Устинов и др. </a:t>
            </a:r>
          </a:p>
          <a:p>
            <a:pPr>
              <a:buNone/>
            </a:pPr>
            <a:r>
              <a:rPr lang="ru-RU" sz="1800" dirty="0" smtClean="0"/>
              <a:t>Существенный вклад в изучение опыта личности внесли Б.Г.Ананьев, К.А.Абульханова, Славская, Л.И.Божович, Л.С.Выготский, А.Н.Леонтьев, С.Л.Рубинштейн и др.</a:t>
            </a:r>
          </a:p>
          <a:p>
            <a:pPr>
              <a:buNone/>
            </a:pPr>
            <a:r>
              <a:rPr lang="ru-RU" sz="1800" dirty="0" smtClean="0"/>
              <a:t> В педагогической науке накоплен богатый  материал по организации и обогащению социального, личного опыта ребенка (Н.Ф.Голованова, Л.Г.Золотарева, Н.Г.Косолапова, А.С.Лагутина и др.).</a:t>
            </a:r>
          </a:p>
          <a:p>
            <a:pPr>
              <a:buNone/>
            </a:pPr>
            <a:r>
              <a:rPr lang="ru-RU" sz="1800" dirty="0" smtClean="0"/>
              <a:t> В работах данных исследователей отмечается, что дошкольный возраст является важным этапом  в становлении личностного опыта ребенка.</a:t>
            </a:r>
            <a:endParaRPr lang="ru-RU" sz="1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857620" y="3500438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1" y="285728"/>
            <a:ext cx="1828783" cy="6000792"/>
          </a:xfrm>
        </p:spPr>
        <p:txBody>
          <a:bodyPr vert="vert270" anchor="ctr">
            <a:normAutofit fontScale="85000" lnSpcReduction="10000"/>
          </a:bodyPr>
          <a:lstStyle/>
          <a:p>
            <a:pPr marL="1349375" indent="-1349375"/>
            <a:r>
              <a:rPr lang="ru-RU" sz="4000" dirty="0" smtClean="0"/>
              <a:t>                      Этапы </a:t>
            </a:r>
          </a:p>
          <a:p>
            <a:pPr marL="1349375" indent="-1349375"/>
            <a:r>
              <a:rPr lang="ru-RU" sz="4000" dirty="0" smtClean="0"/>
              <a:t>формирования безопасного         поведения ребенка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08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этап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уточнение и систематизация знаний дошкольников о правилах безопасного поведения;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этап: </a:t>
            </a:r>
            <a:r>
              <a:rPr lang="ru-RU" dirty="0" smtClean="0"/>
              <a:t>освоение умений безопасности жизнедеятельности через имитирование действий с бытовыми объектами и моделирование всевозможных угрожающих ситуаций;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III </a:t>
            </a:r>
            <a:r>
              <a:rPr lang="ru-RU" dirty="0" smtClean="0">
                <a:solidFill>
                  <a:srgbClr val="FF0000"/>
                </a:solidFill>
              </a:rPr>
              <a:t>этап: </a:t>
            </a:r>
            <a:r>
              <a:rPr lang="ru-RU" dirty="0" err="1" smtClean="0"/>
              <a:t>практикование</a:t>
            </a:r>
            <a:r>
              <a:rPr lang="ru-RU" dirty="0" smtClean="0"/>
              <a:t> действий в различных ситуациях.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143240" y="1785926"/>
            <a:ext cx="2714644" cy="2857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работы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991463">
            <a:off x="5858341" y="329179"/>
            <a:ext cx="1143008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За-ня-тия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615822">
            <a:off x="6498781" y="2390055"/>
            <a:ext cx="1143008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Бе-се-ды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21044252">
            <a:off x="3560589" y="71439"/>
            <a:ext cx="1026894" cy="17183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Игры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8611930">
            <a:off x="5310034" y="4269344"/>
            <a:ext cx="1372976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Сво</a:t>
            </a:r>
            <a:r>
              <a:rPr lang="ru-RU" dirty="0">
                <a:solidFill>
                  <a:sysClr val="windowText" lastClr="000000"/>
                </a:solidFill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</a:rPr>
              <a:t>бод </a:t>
            </a:r>
            <a:r>
              <a:rPr lang="ru-RU" dirty="0" err="1" smtClean="0">
                <a:solidFill>
                  <a:sysClr val="windowText" lastClr="000000"/>
                </a:solidFill>
              </a:rPr>
              <a:t>ная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solidFill>
                  <a:sysClr val="windowText" lastClr="000000"/>
                </a:solidFill>
              </a:rPr>
              <a:t>деят</a:t>
            </a:r>
            <a:r>
              <a:rPr lang="ru-RU" dirty="0" smtClean="0">
                <a:solidFill>
                  <a:sysClr val="windowText" lastClr="000000"/>
                </a:solidFill>
              </a:rPr>
              <a:t>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7875427">
            <a:off x="1674599" y="916323"/>
            <a:ext cx="1143008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Си-туации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2260243">
            <a:off x="2971228" y="4594282"/>
            <a:ext cx="1279029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Ил- </a:t>
            </a:r>
            <a:r>
              <a:rPr lang="ru-RU" dirty="0" err="1" smtClean="0">
                <a:solidFill>
                  <a:sysClr val="windowText" lastClr="000000"/>
                </a:solidFill>
              </a:rPr>
              <a:t>лю-страции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5053524">
            <a:off x="1519082" y="3081319"/>
            <a:ext cx="1143008" cy="2214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Худ слово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0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4185126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571480"/>
            <a:ext cx="71160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Предметно-развивающая среда: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9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038600" cy="3028950"/>
          </a:xfrm>
        </p:spPr>
      </p:pic>
      <p:pic>
        <p:nvPicPr>
          <p:cNvPr id="6" name="Содержимое 5" descr="DSCF09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4038600" cy="235365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9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714118" cy="4525963"/>
          </a:xfrm>
        </p:spPr>
      </p:pic>
      <p:pic>
        <p:nvPicPr>
          <p:cNvPr id="6" name="Содержимое 5" descr="DSCF09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0280" y="1920875"/>
            <a:ext cx="3554439" cy="44338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9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038600" cy="3028950"/>
          </a:xfrm>
        </p:spPr>
      </p:pic>
      <p:pic>
        <p:nvPicPr>
          <p:cNvPr id="7" name="Содержимое 6" descr="DSCF0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1417" y="2322400"/>
            <a:ext cx="4165383" cy="3178302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335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ТЕМА: Формирование правил поведения ребенка в быту и на улице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Результаты:</vt:lpstr>
      <vt:lpstr>Вывод:</vt:lpstr>
    </vt:vector>
  </TitlesOfParts>
  <Company>МДОУ  №31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Формирование правил поведения ребенка в быту и на улице</dc:title>
  <dc:creator>Валентина</dc:creator>
  <cp:lastModifiedBy>Пользователь</cp:lastModifiedBy>
  <cp:revision>20</cp:revision>
  <dcterms:created xsi:type="dcterms:W3CDTF">2010-09-19T08:53:13Z</dcterms:created>
  <dcterms:modified xsi:type="dcterms:W3CDTF">2010-09-21T13:49:40Z</dcterms:modified>
</cp:coreProperties>
</file>