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1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познавательная деятельность (математические представления)</c:v>
                </c:pt>
                <c:pt idx="1">
                  <c:v>восприятие  худ.лит</c:v>
                </c:pt>
                <c:pt idx="2">
                  <c:v>двигательная деятельность</c:v>
                </c:pt>
                <c:pt idx="3">
                  <c:v>изобразительная детятельнось</c:v>
                </c:pt>
                <c:pt idx="4">
                  <c:v>музыкальная деятельность</c:v>
                </c:pt>
                <c:pt idx="5">
                  <c:v>комуникативная деятельность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</c:v>
                </c:pt>
                <c:pt idx="1">
                  <c:v>0.9</c:v>
                </c:pt>
                <c:pt idx="2">
                  <c:v>0.59000000000000008</c:v>
                </c:pt>
                <c:pt idx="3">
                  <c:v>0.51</c:v>
                </c:pt>
                <c:pt idx="4">
                  <c:v>0.56999999999999995</c:v>
                </c:pt>
                <c:pt idx="5">
                  <c:v>0.22000000000000003</c:v>
                </c:pt>
              </c:numCache>
            </c:numRef>
          </c:val>
        </c:ser>
        <c:gapWidth val="100"/>
        <c:axId val="112683648"/>
        <c:axId val="112685440"/>
      </c:barChart>
      <c:catAx>
        <c:axId val="11268364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FF0000"/>
                </a:solidFill>
              </a:defRPr>
            </a:pPr>
            <a:endParaRPr lang="ru-RU"/>
          </a:p>
        </c:txPr>
        <c:crossAx val="112685440"/>
        <c:crosses val="autoZero"/>
        <c:auto val="1"/>
        <c:lblAlgn val="ctr"/>
        <c:lblOffset val="100"/>
      </c:catAx>
      <c:valAx>
        <c:axId val="112685440"/>
        <c:scaling>
          <c:orientation val="minMax"/>
        </c:scaling>
        <c:axPos val="l"/>
        <c:majorGridlines/>
        <c:numFmt formatCode="0%" sourceLinked="1"/>
        <c:tickLblPos val="nextTo"/>
        <c:crossAx val="1126836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познавательная деятельность (математические представления)</c:v>
                </c:pt>
                <c:pt idx="1">
                  <c:v>восприятие  худ.лит</c:v>
                </c:pt>
                <c:pt idx="2">
                  <c:v>двигательная деятельность</c:v>
                </c:pt>
                <c:pt idx="3">
                  <c:v>изобразительная детятельнось</c:v>
                </c:pt>
                <c:pt idx="4">
                  <c:v>музыкальная деятельность</c:v>
                </c:pt>
                <c:pt idx="5">
                  <c:v>комуникативная деятельность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0.45</c:v>
                </c:pt>
                <c:pt idx="1">
                  <c:v>0.91</c:v>
                </c:pt>
                <c:pt idx="2">
                  <c:v>0.6000000000000002</c:v>
                </c:pt>
                <c:pt idx="3">
                  <c:v>0.51</c:v>
                </c:pt>
                <c:pt idx="4">
                  <c:v>0.56999999999999995</c:v>
                </c:pt>
                <c:pt idx="5">
                  <c:v>0.34</c:v>
                </c:pt>
              </c:numCache>
            </c:numRef>
          </c:val>
        </c:ser>
        <c:gapWidth val="100"/>
        <c:axId val="140484608"/>
        <c:axId val="140486144"/>
      </c:barChart>
      <c:catAx>
        <c:axId val="14048460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FF0000"/>
                </a:solidFill>
              </a:defRPr>
            </a:pPr>
            <a:endParaRPr lang="ru-RU"/>
          </a:p>
        </c:txPr>
        <c:crossAx val="140486144"/>
        <c:crosses val="autoZero"/>
        <c:auto val="1"/>
        <c:lblAlgn val="ctr"/>
        <c:lblOffset val="100"/>
      </c:catAx>
      <c:valAx>
        <c:axId val="140486144"/>
        <c:scaling>
          <c:orientation val="minMax"/>
        </c:scaling>
        <c:axPos val="l"/>
        <c:majorGridlines/>
        <c:numFmt formatCode="0%" sourceLinked="1"/>
        <c:tickLblPos val="nextTo"/>
        <c:crossAx val="14048460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74000508_gas-kvas-com-p-risunki-na-temu-matematika-vokrug-nas-1.jpg"/>
          <p:cNvPicPr>
            <a:picLocks noChangeAspect="1"/>
          </p:cNvPicPr>
          <p:nvPr/>
        </p:nvPicPr>
        <p:blipFill>
          <a:blip r:embed="rId2" cstate="print"/>
          <a:srcRect l="10908" t="22485" r="9853" b="3525"/>
          <a:stretch>
            <a:fillRect/>
          </a:stretch>
        </p:blipFill>
        <p:spPr>
          <a:xfrm>
            <a:off x="827584" y="3212976"/>
            <a:ext cx="5291022" cy="3289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28803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 дошкольное образовательное автономное учреждение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«Детский сад №31 «Солнышко» комбинированного вида  г. Новотроицка Оренбургской области».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Мастер – класс на  тему : «Математика вокруг нас».  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12368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Абдулина Г.М.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/>
              <a:t>Середина учебного года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Начало учебного года</a:t>
            </a:r>
            <a:endParaRPr lang="ru-RU" sz="5400" b="1" dirty="0"/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4726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dirty="0" smtClean="0"/>
              <a:t> повышение уровня знаний педагогов по формированию и развитию математических представлений у дошкольников при проведении режимных моментов, в совместной деятельности педагога с детьми и самостоятельной деятельности детей.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Задачи: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1. Познакомить педагогов с нетрадиционными технологиями в работе по формированию  и развитию математических представлений.</a:t>
            </a:r>
          </a:p>
          <a:p>
            <a:r>
              <a:rPr lang="ru-RU" dirty="0" smtClean="0"/>
              <a:t>2. Вооружить педагогов практическими навыками по формированию и развитию  математических представлений.</a:t>
            </a:r>
          </a:p>
          <a:p>
            <a:r>
              <a:rPr lang="ru-RU" dirty="0" smtClean="0"/>
              <a:t>3. Изготовить  и  продемонстрировать использование дидактического пособия «Дерево».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3200" b="1" dirty="0" smtClean="0"/>
              <a:t>Дежурство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1706232611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03" b="31081"/>
          <a:stretch>
            <a:fillRect/>
          </a:stretch>
        </p:blipFill>
        <p:spPr>
          <a:xfrm>
            <a:off x="2267744" y="1052736"/>
            <a:ext cx="3960440" cy="368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повторяют количественный счет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соотносят предметы по количеству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развивают память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развивают пространственное мышление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104456" cy="659352"/>
          </a:xfrm>
        </p:spPr>
        <p:txBody>
          <a:bodyPr/>
          <a:lstStyle/>
          <a:p>
            <a:pPr algn="ctr"/>
            <a:r>
              <a:rPr lang="ru-RU" dirty="0" smtClean="0"/>
              <a:t>Художественно- эстетическое развитие</a:t>
            </a:r>
            <a:endParaRPr lang="ru-RU" dirty="0"/>
          </a:p>
        </p:txBody>
      </p:sp>
      <p:pic>
        <p:nvPicPr>
          <p:cNvPr id="4" name="Содержимое 3" descr="applikacziya-ryb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1785715" cy="2023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applikacziya-korablik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1436762" cy="1915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99992" y="1628800"/>
            <a:ext cx="422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Речевое развитие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фигур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736304" cy="2052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USER\Desktop\6013387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132856"/>
            <a:ext cx="1872208" cy="2496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USER\Desktop\700-nw.jpg"/>
          <p:cNvPicPr>
            <a:picLocks noChangeAspect="1" noChangeArrowheads="1"/>
          </p:cNvPicPr>
          <p:nvPr/>
        </p:nvPicPr>
        <p:blipFill>
          <a:blip r:embed="rId6" cstate="print"/>
          <a:srcRect l="17450" t="5901" r="22700" b="15350"/>
          <a:stretch>
            <a:fillRect/>
          </a:stretch>
        </p:blipFill>
        <p:spPr bwMode="auto">
          <a:xfrm>
            <a:off x="6660232" y="3645024"/>
            <a:ext cx="2232248" cy="2937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324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Интеграция</a:t>
            </a:r>
            <a:endParaRPr lang="ru-RU" dirty="0"/>
          </a:p>
        </p:txBody>
      </p:sp>
      <p:pic>
        <p:nvPicPr>
          <p:cNvPr id="8" name="Содержимое 7" descr="IMG_20180221_14503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187" t="9190" r="1996"/>
          <a:stretch>
            <a:fillRect/>
          </a:stretch>
        </p:blipFill>
        <p:spPr>
          <a:xfrm>
            <a:off x="755576" y="1844824"/>
            <a:ext cx="3456384" cy="213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17062327387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456384" cy="2602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80221_145328.jpg"/>
          <p:cNvPicPr/>
          <p:nvPr/>
        </p:nvPicPr>
        <p:blipFill>
          <a:blip r:embed="rId4" cstate="print"/>
          <a:srcRect t="13654"/>
          <a:stretch>
            <a:fillRect/>
          </a:stretch>
        </p:blipFill>
        <p:spPr>
          <a:xfrm>
            <a:off x="755576" y="4149080"/>
            <a:ext cx="345638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p\Downloads\1706232752226.jpg"/>
          <p:cNvPicPr>
            <a:picLocks noChangeAspect="1" noChangeArrowheads="1"/>
          </p:cNvPicPr>
          <p:nvPr/>
        </p:nvPicPr>
        <p:blipFill>
          <a:blip r:embed="rId5" cstate="print"/>
          <a:srcRect l="626" t="20586" r="5877" b="18293"/>
          <a:stretch>
            <a:fillRect/>
          </a:stretch>
        </p:blipFill>
        <p:spPr bwMode="auto">
          <a:xfrm>
            <a:off x="5148063" y="4247272"/>
            <a:ext cx="3466671" cy="220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611560" y="1196752"/>
            <a:ext cx="410445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noProof="0" dirty="0" smtClean="0">
                <a:solidFill>
                  <a:schemeClr val="tx2">
                    <a:lumMod val="75000"/>
                  </a:schemeClr>
                </a:solidFill>
              </a:rPr>
              <a:t>Экспериментирование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788024" y="1124744"/>
            <a:ext cx="410445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Физическое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Сюжетно-ролевые игры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7062326687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434" t="8379" b="7803"/>
          <a:stretch>
            <a:fillRect/>
          </a:stretch>
        </p:blipFill>
        <p:spPr>
          <a:xfrm>
            <a:off x="611560" y="1700808"/>
            <a:ext cx="392504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hp\Downloads\170623263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1925928" y="-12765313"/>
            <a:ext cx="2077072" cy="1563913"/>
          </a:xfrm>
          <a:prstGeom prst="rect">
            <a:avLst/>
          </a:prstGeom>
          <a:noFill/>
        </p:spPr>
      </p:pic>
      <p:pic>
        <p:nvPicPr>
          <p:cNvPr id="11" name="Содержимое 10" descr="17062326317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783" t="10015"/>
          <a:stretch>
            <a:fillRect/>
          </a:stretch>
        </p:blipFill>
        <p:spPr>
          <a:xfrm rot="5400000">
            <a:off x="4419604" y="2141236"/>
            <a:ext cx="469728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03570" y="1196752"/>
            <a:ext cx="201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«Магазин»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4702" y="1196752"/>
            <a:ext cx="172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«Кухня»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/>
              <a:t>Сюжетно – ролевые игры</a:t>
            </a:r>
            <a:endParaRPr lang="ru-RU" b="1" dirty="0"/>
          </a:p>
        </p:txBody>
      </p:sp>
      <p:pic>
        <p:nvPicPr>
          <p:cNvPr id="6" name="Содержимое 5" descr="17062327958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2204864"/>
            <a:ext cx="4197106" cy="381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17062328128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7" y="2204864"/>
            <a:ext cx="4197107" cy="381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«Салон красоты»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3496" y="1628800"/>
            <a:ext cx="265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«Дочки-матери»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Настольные игры</a:t>
            </a:r>
            <a:endParaRPr lang="ru-RU" dirty="0"/>
          </a:p>
        </p:txBody>
      </p:sp>
      <p:pic>
        <p:nvPicPr>
          <p:cNvPr id="5" name="Содержимое 4" descr="1706232768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954" t="3010" r="13004" b="11609"/>
          <a:stretch>
            <a:fillRect/>
          </a:stretch>
        </p:blipFill>
        <p:spPr>
          <a:xfrm>
            <a:off x="3059832" y="3789040"/>
            <a:ext cx="3240360" cy="28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70623287979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377" r="16303" b="33053"/>
          <a:stretch>
            <a:fillRect/>
          </a:stretch>
        </p:blipFill>
        <p:spPr>
          <a:xfrm>
            <a:off x="2987824" y="1196752"/>
            <a:ext cx="336213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p\Downloads\1706241181189.jpg"/>
          <p:cNvPicPr>
            <a:picLocks noChangeAspect="1" noChangeArrowheads="1"/>
          </p:cNvPicPr>
          <p:nvPr/>
        </p:nvPicPr>
        <p:blipFill>
          <a:blip r:embed="rId4" cstate="print"/>
          <a:srcRect l="12081" t="3310" b="10633"/>
          <a:stretch>
            <a:fillRect/>
          </a:stretch>
        </p:blipFill>
        <p:spPr bwMode="auto">
          <a:xfrm rot="10800000" flipV="1">
            <a:off x="6588224" y="1124744"/>
            <a:ext cx="1938678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hp\Downloads\1706241201047.jpg"/>
          <p:cNvPicPr>
            <a:picLocks noChangeAspect="1" noChangeArrowheads="1"/>
          </p:cNvPicPr>
          <p:nvPr/>
        </p:nvPicPr>
        <p:blipFill>
          <a:blip r:embed="rId5" cstate="print"/>
          <a:srcRect t="9343" r="17278" b="9687"/>
          <a:stretch>
            <a:fillRect/>
          </a:stretch>
        </p:blipFill>
        <p:spPr bwMode="auto">
          <a:xfrm>
            <a:off x="971600" y="1196752"/>
            <a:ext cx="1872208" cy="2433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3933056"/>
            <a:ext cx="216024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шахматы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шашки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конструкторы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пазлы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933056"/>
            <a:ext cx="273630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Головоломки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кубики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Никитина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блоки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Дьенеша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79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 дошкольное образовательное автономное учреждение  «Детский сад №31 «Солнышко» комбинированного вида  г. Новотроицка Оренбургской области».   Мастер – класс на  тему : «Математика вокруг нас».  </vt:lpstr>
      <vt:lpstr>Начало учебного года</vt:lpstr>
      <vt:lpstr>Слайд 3</vt:lpstr>
      <vt:lpstr> Дежурство</vt:lpstr>
      <vt:lpstr>Интеграция</vt:lpstr>
      <vt:lpstr>Интеграция</vt:lpstr>
      <vt:lpstr>Сюжетно-ролевые игры</vt:lpstr>
      <vt:lpstr>Сюжетно – ролевые игры</vt:lpstr>
      <vt:lpstr>Настольные игры</vt:lpstr>
      <vt:lpstr>Середина учебного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на  тему : «Математика вокруг нас».  </dc:title>
  <dc:creator>hp</dc:creator>
  <cp:lastModifiedBy>hp</cp:lastModifiedBy>
  <cp:revision>44</cp:revision>
  <dcterms:created xsi:type="dcterms:W3CDTF">2024-01-18T08:25:07Z</dcterms:created>
  <dcterms:modified xsi:type="dcterms:W3CDTF">2024-01-27T12:07:33Z</dcterms:modified>
</cp:coreProperties>
</file>