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86" r:id="rId9"/>
    <p:sldId id="268" r:id="rId10"/>
    <p:sldId id="282" r:id="rId11"/>
    <p:sldId id="271" r:id="rId12"/>
    <p:sldId id="267" r:id="rId13"/>
    <p:sldId id="270" r:id="rId14"/>
    <p:sldId id="277" r:id="rId15"/>
    <p:sldId id="273" r:id="rId16"/>
    <p:sldId id="283" r:id="rId17"/>
    <p:sldId id="280" r:id="rId18"/>
    <p:sldId id="272" r:id="rId19"/>
    <p:sldId id="278" r:id="rId20"/>
    <p:sldId id="284" r:id="rId21"/>
    <p:sldId id="275" r:id="rId22"/>
    <p:sldId id="274" r:id="rId23"/>
    <p:sldId id="276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8" autoAdjust="0"/>
    <p:restoredTop sz="93122" autoAdjust="0"/>
  </p:normalViewPr>
  <p:slideViewPr>
    <p:cSldViewPr>
      <p:cViewPr>
        <p:scale>
          <a:sx n="50" d="100"/>
          <a:sy n="50" d="100"/>
        </p:scale>
        <p:origin x="-100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25BA1-42A3-48A1-9FAF-742F9E7FEDC9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B9F1E-FA72-4518-8272-BDD43D4BD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EC1F7-7152-40FB-995C-7A534B5A0EE3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A6B11-F185-4D3D-866F-34BC48D89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E617A-0A07-4C8C-9A49-D5C4D09ED346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96B82-AC4E-4990-A26B-3BFE98599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D9ADA-CED4-4DA6-B90D-ADD3B82FF299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37ABD-1AC0-47FC-B793-A519F7A95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326C6-8C0C-4593-93F9-C72E4D1FD4B2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2A8F-5992-4828-BC4E-F09C92919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3CC6B-ECD1-4B77-B568-254CB0476F41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AF6F-7774-4FA5-952D-371515CE7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CE372-7290-431E-AD81-4A2576C144DA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4BB93-EFEF-4E8C-8F10-2C4E677A4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107F6-AF26-4414-BEFE-FD8DDFAB2194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614E-91FC-4236-8311-B50B2B606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306BD-33CC-4774-B10A-3D46CD58F9F7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4C029-63C9-4CF8-B221-4681DD927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8247A-28CC-48B7-AE4A-E28CA949A750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4EFB1-847F-4820-83F6-F11D7CFA7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14C6F-868D-48EB-9DA2-EEF68851C850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0B973-2949-4DBC-9876-26B92DAB8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9C0DB7-3089-45DB-BDD7-026121792B4F}" type="datetimeFigureOut">
              <a:rPr lang="ru-RU"/>
              <a:pPr>
                <a:defRPr/>
              </a:pPr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5CB29-75B6-44FC-BC1A-856E70131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DSCN212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84213" y="1412875"/>
            <a:ext cx="7772400" cy="1439863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«Водичка, водичка»</a:t>
            </a:r>
          </a:p>
        </p:txBody>
      </p:sp>
      <p:sp>
        <p:nvSpPr>
          <p:cNvPr id="13315" name="AutoShape 6" descr="https://im0-tub-ru.yandex.net/i?id=cdcec4bf340178cf96f8e5262b1663ec&amp;n=33&amp;h=215&amp;w=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3316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2565400"/>
            <a:ext cx="1919288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4608513" y="4841875"/>
            <a:ext cx="4535487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МДОАУ «Детский сад №31 «Солнышко»                              Группа раннего возраста</a:t>
            </a:r>
          </a:p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Воспитатели: Дручинина О.В</a:t>
            </a:r>
          </a:p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	          Гуляндина С.В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684213" y="26035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Тонет- не тонет</a:t>
            </a:r>
          </a:p>
        </p:txBody>
      </p:sp>
      <p:pic>
        <p:nvPicPr>
          <p:cNvPr id="27651" name="Picture 6" descr="DSCN21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92150"/>
            <a:ext cx="42481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 descr="DSCN21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420938"/>
            <a:ext cx="410368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2060575" y="333375"/>
            <a:ext cx="481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 воде можно пускать кораблики</a:t>
            </a:r>
          </a:p>
        </p:txBody>
      </p:sp>
      <p:pic>
        <p:nvPicPr>
          <p:cNvPr id="32771" name="Picture 8" descr="DSCN2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836613"/>
            <a:ext cx="41052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 descr="DSCN21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08275"/>
            <a:ext cx="43926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Прямоугольник 2"/>
          <p:cNvSpPr>
            <a:spLocks noChangeArrowheads="1"/>
          </p:cNvSpPr>
          <p:nvPr/>
        </p:nvSpPr>
        <p:spPr bwMode="auto">
          <a:xfrm>
            <a:off x="1835150" y="260350"/>
            <a:ext cx="5626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 водой можно играть. Игра «Рыбаки»</a:t>
            </a:r>
          </a:p>
        </p:txBody>
      </p:sp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107950" y="1052513"/>
            <a:ext cx="4392613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Затих водоем - хоть картину пиши,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Шутливо шуршали в тиши камыши,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И там, где блестела вода как слюда,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Застыл поплавок — ни туда, ни сюда...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Правее чуток, где смыкались кусты,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Удил рыбачок, восклицая: "Ух-ты!"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И эхо лениво качала вода,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А  рыбак все выкрикивал : "Вот это да!"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6" descr="DSCN21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916113"/>
            <a:ext cx="47513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395288" y="836613"/>
            <a:ext cx="271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2195513" y="188913"/>
            <a:ext cx="4897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Водой можно мыться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5604" name="Picture 7" descr="DSCN21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20713"/>
            <a:ext cx="4032250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DSCN21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852738"/>
            <a:ext cx="3133725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 descr="DSCN21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644900"/>
            <a:ext cx="40671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735013" y="928688"/>
            <a:ext cx="25622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«Водичка, водичка</a:t>
            </a:r>
          </a:p>
          <a:p>
            <a:r>
              <a:rPr lang="ru-RU"/>
              <a:t>Умой мое личико,</a:t>
            </a:r>
          </a:p>
          <a:p>
            <a:r>
              <a:rPr lang="ru-RU"/>
              <a:t>Чтоб глазки блестели,</a:t>
            </a:r>
          </a:p>
          <a:p>
            <a:r>
              <a:rPr lang="ru-RU"/>
              <a:t>Чтоб щечки алели,</a:t>
            </a:r>
          </a:p>
          <a:p>
            <a:r>
              <a:rPr lang="ru-RU"/>
              <a:t>Чтоб смеялся роток</a:t>
            </a:r>
          </a:p>
          <a:p>
            <a:r>
              <a:rPr lang="ru-RU"/>
              <a:t>И кусался зубок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3492500" y="1889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Купаем куклу</a:t>
            </a:r>
          </a:p>
        </p:txBody>
      </p:sp>
      <p:pic>
        <p:nvPicPr>
          <p:cNvPr id="28675" name="Picture 7" descr="DSCN21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81075"/>
            <a:ext cx="40322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8" descr="DSCN21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3716338"/>
            <a:ext cx="4319588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4572000" y="836613"/>
            <a:ext cx="3887788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</a:rPr>
              <a:t>Мы пойдём купаться</a:t>
            </a:r>
            <a:endParaRPr lang="ru-RU" sz="1400">
              <a:latin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</a:rPr>
              <a:t>Мы пойдем купаться</a:t>
            </a:r>
          </a:p>
          <a:p>
            <a:r>
              <a:rPr lang="ru-RU" sz="1400">
                <a:latin typeface="Times New Roman" pitchFamily="18" charset="0"/>
              </a:rPr>
              <a:t>И в воде плескаться,</a:t>
            </a:r>
          </a:p>
          <a:p>
            <a:r>
              <a:rPr lang="ru-RU" sz="1400">
                <a:latin typeface="Times New Roman" pitchFamily="18" charset="0"/>
              </a:rPr>
              <a:t>Брызгаться, резвиться,</a:t>
            </a:r>
          </a:p>
          <a:p>
            <a:r>
              <a:rPr lang="ru-RU" sz="1400">
                <a:latin typeface="Times New Roman" pitchFamily="18" charset="0"/>
              </a:rPr>
              <a:t>Будет Настя мыться.</a:t>
            </a:r>
          </a:p>
          <a:p>
            <a:r>
              <a:rPr lang="ru-RU" sz="1400">
                <a:latin typeface="Times New Roman" pitchFamily="18" charset="0"/>
              </a:rPr>
              <a:t>Мы помоем ножки</a:t>
            </a:r>
          </a:p>
          <a:p>
            <a:r>
              <a:rPr lang="ru-RU" sz="1400">
                <a:latin typeface="Times New Roman" pitchFamily="18" charset="0"/>
              </a:rPr>
              <a:t>Нашей милой крошке,</a:t>
            </a:r>
          </a:p>
          <a:p>
            <a:r>
              <a:rPr lang="ru-RU" sz="1400">
                <a:latin typeface="Times New Roman" pitchFamily="18" charset="0"/>
              </a:rPr>
              <a:t>                                            Вымоем ручонки</a:t>
            </a:r>
          </a:p>
          <a:p>
            <a:r>
              <a:rPr lang="ru-RU" sz="1400">
                <a:latin typeface="Times New Roman" pitchFamily="18" charset="0"/>
              </a:rPr>
              <a:t>                                           Маленькой Настёнке,</a:t>
            </a:r>
          </a:p>
          <a:p>
            <a:r>
              <a:rPr lang="ru-RU" sz="1400">
                <a:latin typeface="Times New Roman" pitchFamily="18" charset="0"/>
              </a:rPr>
              <a:t>                                           Спинку и животик,</a:t>
            </a:r>
          </a:p>
          <a:p>
            <a:r>
              <a:rPr lang="ru-RU" sz="1400">
                <a:latin typeface="Times New Roman" pitchFamily="18" charset="0"/>
              </a:rPr>
              <a:t>                                           Личико и ротик -</a:t>
            </a:r>
          </a:p>
          <a:p>
            <a:r>
              <a:rPr lang="ru-RU" sz="1400">
                <a:latin typeface="Times New Roman" pitchFamily="18" charset="0"/>
              </a:rPr>
              <a:t>                                           Чистая какая</a:t>
            </a:r>
          </a:p>
          <a:p>
            <a:r>
              <a:rPr lang="ru-RU" sz="1400">
                <a:latin typeface="Times New Roman" pitchFamily="18" charset="0"/>
              </a:rPr>
              <a:t>                                           Доченька родная</a:t>
            </a:r>
          </a:p>
          <a:p>
            <a:r>
              <a:rPr lang="ru-RU" sz="1400">
                <a:latin typeface="Times New Roman" pitchFamily="18" charset="0"/>
              </a:rPr>
              <a:t>                                        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684213" y="26035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Постираем куклам платочки</a:t>
            </a:r>
          </a:p>
        </p:txBody>
      </p:sp>
      <p:pic>
        <p:nvPicPr>
          <p:cNvPr id="29699" name="Picture 6" descr="DSCN21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81075"/>
            <a:ext cx="42481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DSCN21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068638"/>
            <a:ext cx="439261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hlinkClick r:id="rId2" action="ppaction://hlinkfile"/>
              </a:rPr>
              <a:t>DSCN2127.JPG</a:t>
            </a:r>
            <a:endParaRPr lang="ru-RU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4">
              <a:buFont typeface="Arial" charset="0"/>
              <a:buNone/>
            </a:pPr>
            <a:endParaRPr lang="ru-RU" smtClean="0"/>
          </a:p>
        </p:txBody>
      </p:sp>
      <p:pic>
        <p:nvPicPr>
          <p:cNvPr id="30723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3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DSCN21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052513"/>
            <a:ext cx="4249738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DSCN21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2205038"/>
            <a:ext cx="41767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468313" y="404813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</a:rPr>
              <a:t>                     </a:t>
            </a:r>
            <a:r>
              <a:rPr lang="ru-RU" sz="2000" b="1">
                <a:latin typeface="Times New Roman" pitchFamily="18" charset="0"/>
              </a:rPr>
              <a:t>Мамины помощники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900113" y="333375"/>
            <a:ext cx="7272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323850" y="0"/>
            <a:ext cx="8640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Вода нужна всем !</a:t>
            </a:r>
          </a:p>
        </p:txBody>
      </p:sp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5364163" y="765175"/>
            <a:ext cx="21701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 b="1"/>
          </a:p>
        </p:txBody>
      </p:sp>
      <p:pic>
        <p:nvPicPr>
          <p:cNvPr id="24585" name="Picture 9" descr="DSCN21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2276475"/>
            <a:ext cx="4897438" cy="4321175"/>
          </a:xfrm>
          <a:prstGeom prst="rect">
            <a:avLst/>
          </a:prstGeom>
          <a:noFill/>
        </p:spPr>
      </p:pic>
      <p:pic>
        <p:nvPicPr>
          <p:cNvPr id="24586" name="Picture 10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49275"/>
            <a:ext cx="3673475" cy="46085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Прямоугольник 4"/>
          <p:cNvSpPr>
            <a:spLocks noChangeArrowheads="1"/>
          </p:cNvSpPr>
          <p:nvPr/>
        </p:nvSpPr>
        <p:spPr bwMode="auto">
          <a:xfrm>
            <a:off x="611188" y="188913"/>
            <a:ext cx="7777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Подвижные игры «Ручеёк», «Капельки разбежались»</a:t>
            </a:r>
          </a:p>
        </p:txBody>
      </p:sp>
      <p:pic>
        <p:nvPicPr>
          <p:cNvPr id="33795" name="Picture 6" descr="DSCN21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08050"/>
            <a:ext cx="410527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7" descr="DSCN2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08050"/>
            <a:ext cx="43545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8" descr="DSCN21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3716338"/>
            <a:ext cx="4824412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1331913" y="333375"/>
            <a:ext cx="6119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Разучиваем потешки</a:t>
            </a:r>
          </a:p>
        </p:txBody>
      </p:sp>
      <p:sp>
        <p:nvSpPr>
          <p:cNvPr id="34819" name="Прямоугольник 6"/>
          <p:cNvSpPr>
            <a:spLocks noChangeArrowheads="1"/>
          </p:cNvSpPr>
          <p:nvPr/>
        </p:nvSpPr>
        <p:spPr bwMode="auto">
          <a:xfrm>
            <a:off x="4859338" y="908050"/>
            <a:ext cx="35290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«Зайка начал умываться»</a:t>
            </a:r>
          </a:p>
          <a:p>
            <a:r>
              <a:rPr lang="ru-RU">
                <a:solidFill>
                  <a:srgbClr val="000000"/>
                </a:solidFill>
              </a:rPr>
              <a:t>Зайка начал умываться,</a:t>
            </a:r>
            <a:endParaRPr lang="ru-RU"/>
          </a:p>
          <a:p>
            <a:r>
              <a:rPr lang="ru-RU">
                <a:solidFill>
                  <a:srgbClr val="000000"/>
                </a:solidFill>
              </a:rPr>
              <a:t>Видно, в гости он собрался,</a:t>
            </a:r>
            <a:endParaRPr lang="ru-RU"/>
          </a:p>
          <a:p>
            <a:r>
              <a:rPr lang="ru-RU">
                <a:solidFill>
                  <a:srgbClr val="000000"/>
                </a:solidFill>
              </a:rPr>
              <a:t>Вымыл ротик,</a:t>
            </a:r>
            <a:endParaRPr lang="ru-RU"/>
          </a:p>
          <a:p>
            <a:r>
              <a:rPr lang="ru-RU">
                <a:solidFill>
                  <a:srgbClr val="000000"/>
                </a:solidFill>
              </a:rPr>
              <a:t>Вымыл носик,</a:t>
            </a:r>
            <a:endParaRPr lang="ru-RU"/>
          </a:p>
          <a:p>
            <a:r>
              <a:rPr lang="ru-RU">
                <a:solidFill>
                  <a:srgbClr val="000000"/>
                </a:solidFill>
              </a:rPr>
              <a:t>Вымыл ухо,</a:t>
            </a:r>
            <a:endParaRPr lang="ru-RU"/>
          </a:p>
          <a:p>
            <a:r>
              <a:rPr lang="ru-RU">
                <a:solidFill>
                  <a:srgbClr val="000000"/>
                </a:solidFill>
              </a:rPr>
              <a:t>Вот и сухо.</a:t>
            </a:r>
            <a:endParaRPr lang="ru-RU"/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8" descr="DSCN21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08050"/>
            <a:ext cx="381635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9" descr="DSCN21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3068638"/>
            <a:ext cx="46085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323850" y="196850"/>
            <a:ext cx="84963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                            Актуальность темы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Ребенок рождается исследователем. Неутолимая жажда новых впечатлений, любопытство, постоянное стремление наблюдать и экспериментировать, самостоятельно искать новые сведения о мире, традиционно рассматриваются как важнейшие черты детского поведения. Удовлетворяя свою любознательность в процессе активной познавательно – исследовательской деятельности, которая в естественной форме проявляется в виде детского экспериментирования, ребенок с одной стороны расширяет представления о мире, с другой – начинает овладевать  представлениями целостной картины мира. Необходимо включить малышей в осмысленную деятельность, в процессе которой они смогли бы обнаруживать все новые и новые свойства предметов.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Между двумя видами: игрой и экспериментированием нет противоречий. Игра — вид деятельности, мотив которой заключается не в результатах, а в самом процессе, а через экспериментирование с предметами ребенок ставит определенные цели и добивается конкретных результатов.  Игра и детское экспериментирование  дополняют друг друга.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4840288"/>
            <a:ext cx="158432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1042988" y="333375"/>
            <a:ext cx="748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Рассматривание иллюстраций</a:t>
            </a:r>
          </a:p>
        </p:txBody>
      </p:sp>
      <p:pic>
        <p:nvPicPr>
          <p:cNvPr id="35845" name="Picture 5" descr="Рисунок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836613"/>
            <a:ext cx="7921625" cy="5905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1763713" y="260350"/>
            <a:ext cx="5635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Рисуем водичку – «Весёлые капельки»</a:t>
            </a:r>
          </a:p>
        </p:txBody>
      </p:sp>
      <p:pic>
        <p:nvPicPr>
          <p:cNvPr id="36867" name="Picture 5" descr="DSCN22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708275"/>
            <a:ext cx="4608512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DSCN22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908050"/>
            <a:ext cx="3960813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Прямоугольник 2"/>
          <p:cNvSpPr>
            <a:spLocks noChangeArrowheads="1"/>
          </p:cNvSpPr>
          <p:nvPr/>
        </p:nvSpPr>
        <p:spPr bwMode="auto">
          <a:xfrm>
            <a:off x="539750" y="260350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Рекомендации для родителей</a:t>
            </a:r>
          </a:p>
        </p:txBody>
      </p:sp>
      <p:pic>
        <p:nvPicPr>
          <p:cNvPr id="37891" name="Picture 3" descr="C:\Users\Наталья\Desktop\Новая группа фото\2017-01-24\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92150"/>
            <a:ext cx="3960813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14155727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3716338"/>
            <a:ext cx="6911975" cy="3025775"/>
          </a:xfrm>
          <a:prstGeom prst="rect">
            <a:avLst/>
          </a:prstGeom>
          <a:noFill/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07950" y="2420938"/>
            <a:ext cx="8928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400"/>
          </a:p>
          <a:p>
            <a:endParaRPr lang="ru-RU" sz="1400"/>
          </a:p>
          <a:p>
            <a:endParaRPr lang="ru-RU" sz="1400"/>
          </a:p>
          <a:p>
            <a:endParaRPr lang="ru-RU" sz="1400"/>
          </a:p>
          <a:p>
            <a:endParaRPr lang="ru-RU" sz="1400"/>
          </a:p>
          <a:p>
            <a:pPr algn="ctr"/>
            <a:r>
              <a:rPr lang="ru-RU" sz="1400" b="1"/>
              <a:t>Буклет для родителей «Интересные игры с водой»</a:t>
            </a:r>
          </a:p>
        </p:txBody>
      </p:sp>
      <p:pic>
        <p:nvPicPr>
          <p:cNvPr id="37895" name="Picture 7" descr="DSCN22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765175"/>
            <a:ext cx="4321175" cy="2663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2794000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 процессе работы у детей  появляются первые навыки экспериментирования, развиваются тактильные ощущения, мелкая моторика, наблюдательность, память. У родителей появился интерес к проводимой работе, который проявился через задаваемые вопросы.</a:t>
            </a:r>
          </a:p>
        </p:txBody>
      </p:sp>
      <p:pic>
        <p:nvPicPr>
          <p:cNvPr id="38915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4724400"/>
            <a:ext cx="23764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C:\Users\Наталья\Desktop\slide_17.jpg"/>
          <p:cNvPicPr>
            <a:picLocks noChangeAspect="1" noChangeArrowheads="1"/>
          </p:cNvPicPr>
          <p:nvPr/>
        </p:nvPicPr>
        <p:blipFill>
          <a:blip r:embed="rId3" cstate="print"/>
          <a:srcRect l="6531" t="10941" r="15034" b="18500"/>
          <a:stretch>
            <a:fillRect/>
          </a:stretch>
        </p:blipFill>
        <p:spPr bwMode="auto">
          <a:xfrm>
            <a:off x="684213" y="404813"/>
            <a:ext cx="79533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899592" y="5013176"/>
            <a:ext cx="7416824" cy="64770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5B3D7"/>
                </a:solidFill>
                <a:effectLst>
                  <a:prstShdw prst="shdw11">
                    <a:srgbClr val="868686">
                      <a:alpha val="50000"/>
                    </a:srgbClr>
                  </a:prstShdw>
                </a:effectLst>
                <a:latin typeface="Arial Black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250825" y="269875"/>
            <a:ext cx="8424863" cy="632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Познавательно- исследовательский, игровой.</a:t>
            </a:r>
          </a:p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Сроки реализации проекта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1 неделя. 24-28 апреля</a:t>
            </a:r>
          </a:p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дети раннего возраста, воспитатели. </a:t>
            </a:r>
          </a:p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>
                <a:latin typeface="Calibri" pitchFamily="34" charset="0"/>
                <a:cs typeface="Times New Roman" pitchFamily="18" charset="0"/>
              </a:rPr>
              <a:t> </a:t>
            </a:r>
            <a:endParaRPr lang="ru-RU"/>
          </a:p>
        </p:txBody>
      </p:sp>
      <p:pic>
        <p:nvPicPr>
          <p:cNvPr id="16387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3573463"/>
            <a:ext cx="1919287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395288" y="476250"/>
            <a:ext cx="8497887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Цель: 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* Формирование у детей раннего возраста любознательности, стремления наблюдать и экспериментировать через игры с водой путем создания благоприятной обстановки.</a:t>
            </a:r>
          </a:p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4076700"/>
            <a:ext cx="1920875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1476375" y="45085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  <a:p>
            <a:r>
              <a:rPr lang="ru-RU">
                <a:latin typeface="Calibri" pitchFamily="34" charset="0"/>
              </a:rPr>
              <a:t> </a:t>
            </a:r>
          </a:p>
          <a:p>
            <a:r>
              <a:rPr lang="ru-RU" u="sng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684213" y="188913"/>
            <a:ext cx="8459787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Формировать  представления детей: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вода бывает холодная, теплая, горячая;</a:t>
            </a:r>
            <a:endParaRPr lang="ru-RU" sz="3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вода течет, журчит, разливается, ее можно пить, наливать, переливать, окрашивать.</a:t>
            </a:r>
          </a:p>
          <a:p>
            <a:pPr eaLnBrk="0" hangingPunct="0"/>
            <a:r>
              <a:rPr lang="ru-RU" sz="3200">
                <a:latin typeface="Times New Roman" pitchFamily="18" charset="0"/>
                <a:cs typeface="Times New Roman" pitchFamily="18" charset="0"/>
              </a:rPr>
              <a:t>* Учить детей выполнять простейшие опыты, последовательно выполняя указания педагога.</a:t>
            </a:r>
          </a:p>
          <a:p>
            <a:pPr eaLnBrk="0" hangingPunct="0"/>
            <a:r>
              <a:rPr lang="ru-RU" sz="3200">
                <a:latin typeface="Times New Roman" pitchFamily="18" charset="0"/>
                <a:cs typeface="Times New Roman" pitchFamily="18" charset="0"/>
              </a:rPr>
              <a:t>*Развитие тактильного восприятия, мелкой моторики рук, мыслительных способностей. </a:t>
            </a:r>
          </a:p>
          <a:p>
            <a:pPr eaLnBrk="0" hangingPunct="0"/>
            <a:r>
              <a:rPr lang="ru-RU" sz="3200">
                <a:latin typeface="Times New Roman" pitchFamily="18" charset="0"/>
                <a:cs typeface="Times New Roman" pitchFamily="18" charset="0"/>
              </a:rPr>
              <a:t>* Воспитывать эмоциональный настрой.</a:t>
            </a:r>
          </a:p>
        </p:txBody>
      </p:sp>
      <p:pic>
        <p:nvPicPr>
          <p:cNvPr id="18435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4941888"/>
            <a:ext cx="201612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250825" y="0"/>
            <a:ext cx="8640763" cy="963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Этапы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romanU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Подготовительный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1.Определение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темы, цели, задачи проекта.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2.Определение участников проекта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Определение содержания, методов, форм работы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детьми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Подготовка необходимого оборудования.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Изготовление атрибутов к играм и к образовательной деятельности;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Сбор бросового материала для изготовления пособий;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Подбор материала для практических игр и занятий;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Подбор литературы: стихи о воде,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Подбор игр с водой, составление плана мероприятий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Изготовление буклета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«Интересные игры с водой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Основной этап.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1.Экспериментальная деятельность с водой: «Тонет- не тонет», «Окрасим воду в разные цвета», «Лейся водичка». «Кораблики».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Игры с водой и игровые упражнения с водой по формированию навыков самообслуживания « Водичка, водичка…», «Ловим рыбку», «Искупаем кукол», «Постираем куколкам платочки», «Мамины помощники».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Подвижные игры: «Ручеёк», «Капельки разбежались».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Слушание стихов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 воде.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 Пение песенки «Вот водичка капает»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6. Рассматривание иллюстраций о воде.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7.Рисование: «Весёлые капельки».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Заключительный этап.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Создание презентации о проекте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21507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411663"/>
            <a:ext cx="1920875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4" descr="http://www.dou38.ru/ustilimsk40/images/stories/gallery/news_2016/12.04.16/1/55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411663"/>
            <a:ext cx="1920875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1979613" y="115888"/>
            <a:ext cx="525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Основной этап работа</a:t>
            </a: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539750" y="374650"/>
            <a:ext cx="76327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гости пришла «Капелька»</a:t>
            </a:r>
          </a:p>
        </p:txBody>
      </p:sp>
      <p:pic>
        <p:nvPicPr>
          <p:cNvPr id="23556" name="Picture 8" descr="DSCN21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125538"/>
            <a:ext cx="7561263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7" descr="DSCN21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557338"/>
            <a:ext cx="41767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11"/>
          <p:cNvSpPr txBox="1">
            <a:spLocks noChangeArrowheads="1"/>
          </p:cNvSpPr>
          <p:nvPr/>
        </p:nvSpPr>
        <p:spPr bwMode="auto">
          <a:xfrm>
            <a:off x="107950" y="333375"/>
            <a:ext cx="89281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Знакомимся с свойствами воды:</a:t>
            </a:r>
          </a:p>
          <a:p>
            <a:r>
              <a:rPr lang="ru-RU" sz="2000">
                <a:latin typeface="Times New Roman" pitchFamily="18" charset="0"/>
              </a:rPr>
              <a:t>- мокрая;у неё нет цвета; без запаха; состоит из капелек; журчит при переливании</a:t>
            </a:r>
          </a:p>
          <a:p>
            <a:endParaRPr lang="ru-RU" sz="2000">
              <a:latin typeface="Times New Roman" pitchFamily="18" charset="0"/>
            </a:endParaRPr>
          </a:p>
        </p:txBody>
      </p:sp>
      <p:pic>
        <p:nvPicPr>
          <p:cNvPr id="44040" name="Picture 12" descr="DSCN22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81300"/>
            <a:ext cx="4392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4572000" y="2060575"/>
            <a:ext cx="4970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/>
              <a:t>-Вода бывает холодной, теплой, горячей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2" descr="http://hqtexture.com/uploads/posts/2012-10/1349523596-1290047-5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468313" y="87313"/>
            <a:ext cx="79914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Пузыри в стакане</a:t>
            </a:r>
            <a:r>
              <a:rPr lang="ru-RU"/>
              <a:t> </a:t>
            </a:r>
          </a:p>
          <a:p>
            <a:pPr algn="ctr"/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7" descr="DSCN21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549275"/>
            <a:ext cx="309562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 descr="DSCN21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49275"/>
            <a:ext cx="4462463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DSCN218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933825"/>
            <a:ext cx="424973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 descr="DSCN218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3933825"/>
            <a:ext cx="39608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3616325" y="3500438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Воду можно окрасить.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580</Words>
  <Application>Microsoft Office PowerPoint</Application>
  <PresentationFormat>Экран (4:3)</PresentationFormat>
  <Paragraphs>130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Проект «Водичка, водичка»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DSCN2127.JPG</vt:lpstr>
      <vt:lpstr>Слайд 17</vt:lpstr>
      <vt:lpstr>Слайд 18</vt:lpstr>
      <vt:lpstr>Слайд 19</vt:lpstr>
      <vt:lpstr>Слайд 20</vt:lpstr>
      <vt:lpstr>Слайд 21</vt:lpstr>
      <vt:lpstr>Слайд 22</vt:lpstr>
      <vt:lpstr>    Вывод: в процессе работы у детей  появляются первые навыки экспериментирования, развиваются тактильные ощущения, мелкая моторика, наблюдательность, память. У родителей появился интерес к проводимой работе, который проявился через задаваемые вопросы.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«Водичка, водичка»</dc:title>
  <dc:creator>Наталья</dc:creator>
  <cp:lastModifiedBy>Валентина</cp:lastModifiedBy>
  <cp:revision>40</cp:revision>
  <dcterms:created xsi:type="dcterms:W3CDTF">2017-01-21T10:46:37Z</dcterms:created>
  <dcterms:modified xsi:type="dcterms:W3CDTF">2017-05-18T07:45:39Z</dcterms:modified>
</cp:coreProperties>
</file>